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7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4" r:id="rId13"/>
    <p:sldId id="275" r:id="rId14"/>
    <p:sldId id="276" r:id="rId15"/>
    <p:sldId id="277" r:id="rId16"/>
    <p:sldId id="266" r:id="rId17"/>
    <p:sldId id="267" r:id="rId18"/>
    <p:sldId id="268" r:id="rId19"/>
    <p:sldId id="272" r:id="rId20"/>
    <p:sldId id="273" r:id="rId21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007" autoAdjust="0"/>
  </p:normalViewPr>
  <p:slideViewPr>
    <p:cSldViewPr snapToGrid="0" showGuides="1">
      <p:cViewPr>
        <p:scale>
          <a:sx n="66" d="100"/>
          <a:sy n="66" d="100"/>
        </p:scale>
        <p:origin x="1116" y="111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5A657-BD53-46A4-84C7-18ABD41AA7F9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86A9C-C967-4ED4-9A60-68D837810E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6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86A9C-C967-4ED4-9A60-68D837810E0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04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13</a:t>
            </a:r>
            <a:r>
              <a:rPr lang="en-US" altLang="ja-JP" sz="4000" dirty="0" smtClean="0"/>
              <a:t>. </a:t>
            </a:r>
            <a:r>
              <a:rPr kumimoji="1" lang="ja-JP" altLang="en-US" sz="4000" dirty="0" smtClean="0"/>
              <a:t>領域分析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93" y="198275"/>
            <a:ext cx="6761173" cy="542205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693003"/>
            <a:ext cx="3634533" cy="4011758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2724150" y="1781175"/>
            <a:ext cx="284071" cy="2554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35300" y="1646644"/>
            <a:ext cx="2508700" cy="5245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選択地物のみ保存するにチェック</a:t>
            </a:r>
            <a:r>
              <a:rPr lang="ja-JP" altLang="en-US" b="1" dirty="0" smtClean="0"/>
              <a:t>を入れてから保存する</a:t>
            </a:r>
            <a:endParaRPr kumimoji="1"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57" y="3205154"/>
            <a:ext cx="3018971" cy="24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.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多重リングバッファ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65943"/>
            <a:ext cx="5814261" cy="368277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015670" y="450280"/>
            <a:ext cx="4128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981200" y="1625600"/>
            <a:ext cx="4138612" cy="212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6185736" y="1791116"/>
            <a:ext cx="894098" cy="964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6676572" y="2795825"/>
            <a:ext cx="257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Multi-distance </a:t>
            </a:r>
            <a:r>
              <a:rPr lang="en-US" altLang="ja-JP" sz="1600" b="1" dirty="0" smtClean="0"/>
              <a:t>buffer</a:t>
            </a:r>
            <a:r>
              <a:rPr lang="ja-JP" altLang="en-US" sz="1600" b="1" dirty="0" smtClean="0"/>
              <a:t>を検索</a:t>
            </a:r>
            <a:endParaRPr kumimoji="1"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158659" y="4757067"/>
            <a:ext cx="961153" cy="157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/>
          </a:p>
        </p:txBody>
      </p:sp>
      <p:cxnSp>
        <p:nvCxnSpPr>
          <p:cNvPr id="11" name="直線コネクタ 10"/>
          <p:cNvCxnSpPr/>
          <p:nvPr/>
        </p:nvCxnSpPr>
        <p:spPr>
          <a:xfrm>
            <a:off x="6185736" y="4835983"/>
            <a:ext cx="898560" cy="1294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7079834" y="488781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810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43" b="57319"/>
          <a:stretch/>
        </p:blipFill>
        <p:spPr>
          <a:xfrm>
            <a:off x="68023" y="1038225"/>
            <a:ext cx="5535107" cy="312092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22" y="2361362"/>
            <a:ext cx="2806693" cy="335363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489290" y="635427"/>
            <a:ext cx="2601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buffer</a:t>
            </a: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en-US" altLang="ja-JP" sz="2000" b="1" dirty="0">
                <a:solidFill>
                  <a:srgbClr val="0070C0"/>
                </a:solidFill>
              </a:rPr>
              <a:t>Multi-distance buffer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75021" y="2841171"/>
            <a:ext cx="21387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①</a:t>
            </a:r>
            <a:r>
              <a:rPr lang="ja-JP" altLang="en-US" sz="1600" dirty="0" smtClean="0"/>
              <a:t>駅を選択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②</a:t>
            </a:r>
            <a:r>
              <a:rPr lang="en-US" altLang="ja-JP" sz="1600" dirty="0" smtClean="0"/>
              <a:t>Add</a:t>
            </a:r>
            <a:r>
              <a:rPr lang="ja-JP" altLang="en-US" sz="1600" dirty="0" smtClean="0"/>
              <a:t>で距離を追加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③出力レイヤ名を入力</a:t>
            </a:r>
            <a:endParaRPr lang="en-US" altLang="ja-JP" sz="1600" dirty="0" smtClean="0"/>
          </a:p>
          <a:p>
            <a:endParaRPr kumimoji="1" lang="en-US" altLang="ja-JP" sz="1600" dirty="0"/>
          </a:p>
          <a:p>
            <a:r>
              <a:rPr lang="ja-JP" altLang="en-US" sz="1600" dirty="0" smtClean="0"/>
              <a:t>④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4107542" y="2703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①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125088" y="3211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88173" y="504773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931038" y="535551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線矢印コネクタ 4"/>
          <p:cNvCxnSpPr/>
          <p:nvPr/>
        </p:nvCxnSpPr>
        <p:spPr>
          <a:xfrm>
            <a:off x="4931038" y="1847850"/>
            <a:ext cx="122941" cy="513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6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236100"/>
            <a:ext cx="6804878" cy="52312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67" y="1874472"/>
            <a:ext cx="2770848" cy="305843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712859" y="910372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200m</a:t>
            </a:r>
            <a:r>
              <a:rPr kumimoji="1" lang="ja-JP" altLang="en-US" sz="1600" b="1" dirty="0" smtClean="0"/>
              <a:t>ごと</a:t>
            </a:r>
            <a:r>
              <a:rPr kumimoji="1" lang="ja-JP" altLang="en-US" sz="1600" b="1" dirty="0" smtClean="0"/>
              <a:t>の多重</a:t>
            </a:r>
            <a:r>
              <a:rPr kumimoji="1" lang="ja-JP" altLang="en-US" sz="1600" b="1" dirty="0" smtClean="0"/>
              <a:t>リングバッファ</a:t>
            </a:r>
            <a:r>
              <a:rPr kumimoji="1" lang="en-US" altLang="ja-JP" sz="1600" b="1" dirty="0" smtClean="0"/>
              <a:t>(1km)</a:t>
            </a:r>
            <a:r>
              <a:rPr kumimoji="1" lang="ja-JP" altLang="en-US" sz="1600" b="1" dirty="0" smtClean="0"/>
              <a:t>が</a:t>
            </a:r>
            <a:r>
              <a:rPr kumimoji="1" lang="ja-JP" altLang="en-US" sz="1600" b="1" dirty="0" smtClean="0"/>
              <a:t>できた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12858" y="5019841"/>
            <a:ext cx="239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名前をつけて保存から新規レイヤとして出力する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129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4828125" y="294968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属性データを用いて</a:t>
            </a:r>
            <a:r>
              <a:rPr kumimoji="1" lang="ja-JP" altLang="en-US" sz="1600" b="1" dirty="0" smtClean="0"/>
              <a:t>、</a:t>
            </a:r>
            <a:r>
              <a:rPr lang="en-US" altLang="ja-JP" sz="1600" b="1" dirty="0"/>
              <a:t>2</a:t>
            </a:r>
            <a:r>
              <a:rPr kumimoji="1" lang="en-US" altLang="ja-JP" sz="1600" b="1" dirty="0" smtClean="0"/>
              <a:t>00</a:t>
            </a:r>
            <a:r>
              <a:rPr lang="en-US" altLang="ja-JP" sz="1600" b="1" dirty="0" smtClean="0"/>
              <a:t>m</a:t>
            </a:r>
            <a:r>
              <a:rPr kumimoji="1" lang="ja-JP" altLang="en-US" sz="1600" b="1" dirty="0" smtClean="0"/>
              <a:t>ごとの色分けを行う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75000" b="37891"/>
          <a:stretch/>
        </p:blipFill>
        <p:spPr>
          <a:xfrm>
            <a:off x="408525" y="857250"/>
            <a:ext cx="4025660" cy="400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40" y="1905001"/>
            <a:ext cx="5841285" cy="2924174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V="1">
            <a:off x="2581538" y="2260600"/>
            <a:ext cx="1507862" cy="2311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9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84" y="758008"/>
            <a:ext cx="6087031" cy="46794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5571" y="172205"/>
            <a:ext cx="7496629" cy="408366"/>
          </a:xfrm>
        </p:spPr>
        <p:txBody>
          <a:bodyPr>
            <a:normAutofit/>
          </a:bodyPr>
          <a:lstStyle/>
          <a:p>
            <a:r>
              <a:rPr lang="ja-JP" altLang="en-US" sz="2000" b="1" u="none" dirty="0" smtClean="0"/>
              <a:t>下の図のように、</a:t>
            </a:r>
            <a:r>
              <a:rPr lang="en-US" altLang="ja-JP" sz="2000" b="1" u="none" dirty="0" smtClean="0"/>
              <a:t>2</a:t>
            </a:r>
            <a:r>
              <a:rPr lang="en-US" altLang="ja-JP" sz="2000" b="1" u="none" dirty="0" smtClean="0"/>
              <a:t>00m</a:t>
            </a:r>
            <a:r>
              <a:rPr lang="ja-JP" altLang="en-US" sz="2000" b="1" u="none" dirty="0" smtClean="0"/>
              <a:t>ごとの多重リングバッファ</a:t>
            </a:r>
            <a:r>
              <a:rPr lang="ja-JP" altLang="en-US" sz="2000" b="1" u="none" dirty="0" smtClean="0"/>
              <a:t>が</a:t>
            </a:r>
            <a:r>
              <a:rPr lang="ja-JP" altLang="en-US" sz="2000" b="1" u="none" dirty="0"/>
              <a:t>表示</a:t>
            </a:r>
            <a:r>
              <a:rPr lang="ja-JP" altLang="en-US" sz="2000" b="1" u="none" dirty="0" smtClean="0"/>
              <a:t>できた。</a:t>
            </a:r>
            <a:endParaRPr kumimoji="1" lang="ja-JP" altLang="en-US" sz="2000" b="1" u="none" dirty="0"/>
          </a:p>
        </p:txBody>
      </p:sp>
    </p:spTree>
    <p:extLst>
      <p:ext uri="{BB962C8B-B14F-4D97-AF65-F5344CB8AC3E}">
        <p14:creationId xmlns:p14="http://schemas.microsoft.com/office/powerpoint/2010/main" val="26412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38" y="1376324"/>
            <a:ext cx="4324351" cy="34594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線バッファと面バッファ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29012" y="663045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同じ方法で、ラインやポリゴンからバッファができる</a:t>
            </a:r>
            <a:endParaRPr kumimoji="1" lang="ja-JP" altLang="en-US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4278" y="4947204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鉄道線（ライン）から</a:t>
            </a:r>
            <a:r>
              <a:rPr lang="en-US" altLang="ja-JP" sz="1600" b="1" dirty="0" smtClean="0"/>
              <a:t>250m</a:t>
            </a:r>
            <a:r>
              <a:rPr lang="ja-JP" altLang="en-US" sz="1600" b="1" dirty="0" smtClean="0"/>
              <a:t>のバッファ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29012" y="4947693"/>
            <a:ext cx="4695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空港</a:t>
            </a:r>
            <a:r>
              <a:rPr lang="ja-JP" altLang="en-US" sz="1600" b="1" dirty="0" smtClean="0"/>
              <a:t>（ポリゴン）からの多重リングバッファ（</a:t>
            </a:r>
            <a:r>
              <a:rPr lang="en-US" altLang="ja-JP" sz="1600" b="1" dirty="0" smtClean="0"/>
              <a:t>5</a:t>
            </a:r>
            <a:r>
              <a:rPr lang="ja-JP" altLang="en-US" sz="1600" b="1" dirty="0" smtClean="0"/>
              <a:t>ｋｍごと）</a:t>
            </a:r>
            <a:endParaRPr kumimoji="1"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76324"/>
            <a:ext cx="4324352" cy="34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6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r="65312" b="46094"/>
          <a:stretch/>
        </p:blipFill>
        <p:spPr>
          <a:xfrm>
            <a:off x="342900" y="915722"/>
            <a:ext cx="5832767" cy="362577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09" y="3311438"/>
            <a:ext cx="3211854" cy="199587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2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 ボロノイ分割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66064" y="410368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ボロノイポリゴン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86053" y="1782356"/>
            <a:ext cx="2757947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</a:t>
            </a:r>
            <a:r>
              <a:rPr lang="ja-JP" altLang="en-US" b="1" dirty="0"/>
              <a:t>郵便局</a:t>
            </a:r>
            <a:r>
              <a:rPr kumimoji="1" lang="ja-JP" altLang="en-US" b="1" dirty="0" smtClean="0"/>
              <a:t>を</a:t>
            </a:r>
            <a:r>
              <a:rPr kumimoji="1" lang="ja-JP" altLang="en-US" b="1" dirty="0" smtClean="0"/>
              <a:t>選択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②出力場所と名称を入力</a:t>
            </a:r>
            <a:endParaRPr lang="en-US" altLang="ja-JP" b="1" dirty="0" smtClean="0"/>
          </a:p>
          <a:p>
            <a:endParaRPr kumimoji="1" lang="en-US" altLang="ja-JP" b="1" dirty="0"/>
          </a:p>
          <a:p>
            <a:r>
              <a:rPr kumimoji="1" lang="ja-JP" altLang="en-US" b="1" dirty="0" smtClean="0"/>
              <a:t>③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4331623" y="370655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664161" y="441128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20247" y="487848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75667" y="5253335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/>
              <a:t>バッファ領域の値が大きいほど、ボロノイ</a:t>
            </a:r>
            <a:r>
              <a:rPr lang="ja-JP" altLang="en-US" sz="1200" b="1" dirty="0" smtClean="0"/>
              <a:t>ポリゴンの一番外側の領域が大きくなる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089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5" y="933090"/>
            <a:ext cx="5832314" cy="4483592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58" y="2304109"/>
            <a:ext cx="4572000" cy="32805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97132" y="287121"/>
            <a:ext cx="3793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下</a:t>
            </a:r>
            <a:r>
              <a:rPr lang="ja-JP" altLang="en-US" sz="1600" b="1" dirty="0" smtClean="0"/>
              <a:t>の図のように</a:t>
            </a:r>
            <a:r>
              <a:rPr lang="ja-JP" altLang="en-US" sz="1600" b="1" dirty="0" smtClean="0"/>
              <a:t>ボロノイ</a:t>
            </a:r>
            <a:r>
              <a:rPr lang="ja-JP" altLang="en-US" sz="1600" b="1" dirty="0"/>
              <a:t>領域</a:t>
            </a:r>
            <a:r>
              <a:rPr lang="ja-JP" altLang="en-US" sz="1600" b="1" dirty="0" smtClean="0"/>
              <a:t>に分割された</a:t>
            </a:r>
            <a:endParaRPr kumimoji="1" lang="ja-JP" altLang="en-US" sz="1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05975" y="4425507"/>
            <a:ext cx="202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属性として、ポイントの情報を保持する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4313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473" y="838200"/>
            <a:ext cx="5694418" cy="45776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15" y="3433922"/>
            <a:ext cx="3333562" cy="19900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309698" y="686139"/>
            <a:ext cx="2834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ジオメトリーツール＞　ドローネ三角形分割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47875" y="1980357"/>
            <a:ext cx="2757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①小学校を選択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②出力場所と名称を入力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kumimoji="1" lang="ja-JP" altLang="en-US" sz="1600" b="1" dirty="0" smtClean="0"/>
              <a:t>③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4282394" y="383540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799077" y="4423777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079073" y="50010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補足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ドローネ三角形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分割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6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領域分析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7841" y="1171575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　</a:t>
            </a:r>
            <a:r>
              <a:rPr lang="ja-JP" altLang="ja-JP" sz="2800" dirty="0"/>
              <a:t>バッファによる領域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16466" y="1694795"/>
            <a:ext cx="6514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ja-JP" altLang="en-US" sz="2400" dirty="0" smtClean="0"/>
              <a:t>点バッファとバッファ内に含まれる地物の抽出</a:t>
            </a:r>
            <a:endParaRPr lang="en-US" altLang="ja-JP" sz="2400" dirty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補足：多重リングバッファ</a:t>
            </a:r>
            <a:endParaRPr lang="en-US" altLang="ja-JP" sz="2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6466" y="2587347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</a:t>
            </a:r>
            <a:r>
              <a:rPr lang="en-US" altLang="ja-JP" sz="2400" dirty="0" smtClean="0"/>
              <a:t>.</a:t>
            </a:r>
            <a:r>
              <a:rPr lang="ja-JP" altLang="en-US" sz="2400" dirty="0" smtClean="0"/>
              <a:t>　線バッファと面バッファ</a:t>
            </a:r>
            <a:endParaRPr lang="ja-JP" altLang="ja-JP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7841" y="3524250"/>
            <a:ext cx="49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２</a:t>
            </a:r>
            <a:r>
              <a:rPr kumimoji="1" lang="ja-JP" altLang="en-US" sz="2800" dirty="0" smtClean="0"/>
              <a:t>　ボロノイ分割に</a:t>
            </a:r>
            <a:r>
              <a:rPr lang="ja-JP" altLang="ja-JP" sz="2800" dirty="0" smtClean="0"/>
              <a:t>よる</a:t>
            </a:r>
            <a:r>
              <a:rPr lang="ja-JP" altLang="ja-JP" sz="2800" dirty="0"/>
              <a:t>領域</a:t>
            </a:r>
            <a:r>
              <a:rPr lang="ja-JP" altLang="ja-JP" sz="2800" dirty="0" smtClean="0"/>
              <a:t>分析</a:t>
            </a:r>
            <a:endParaRPr lang="ja-JP" altLang="ja-JP" sz="2800" dirty="0"/>
          </a:p>
        </p:txBody>
      </p:sp>
      <p:sp>
        <p:nvSpPr>
          <p:cNvPr id="3" name="正方形/長方形 2"/>
          <p:cNvSpPr/>
          <p:nvPr/>
        </p:nvSpPr>
        <p:spPr>
          <a:xfrm>
            <a:off x="1430259" y="4061043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補足</a:t>
            </a:r>
            <a:r>
              <a:rPr lang="ja-JP" altLang="en-US" sz="2400" dirty="0" smtClean="0"/>
              <a:t>：ドローネ三角形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83707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2" y="291375"/>
            <a:ext cx="6342743" cy="50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23" y="1034161"/>
            <a:ext cx="4978635" cy="39829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領域分析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46459" y="2975403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/>
              <a:t>1</a:t>
            </a:r>
            <a:r>
              <a:rPr kumimoji="1" lang="ja-JP" altLang="en-US" sz="1400" b="1" dirty="0" smtClean="0"/>
              <a:t>　</a:t>
            </a:r>
            <a:r>
              <a:rPr lang="ja-JP" altLang="ja-JP" sz="1400" b="1" dirty="0"/>
              <a:t>バッファによる領域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8859" y="3283180"/>
            <a:ext cx="333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smtClean="0"/>
              <a:t>A.  </a:t>
            </a:r>
            <a:r>
              <a:rPr lang="ja-JP" altLang="en-US" sz="1200" b="1" dirty="0" smtClean="0"/>
              <a:t>点バッファとバッファ内に含まれる地物の抽出</a:t>
            </a:r>
            <a:endParaRPr lang="en-US" altLang="ja-JP" sz="1200" b="1" dirty="0"/>
          </a:p>
          <a:p>
            <a:r>
              <a:rPr lang="ja-JP" altLang="en-US" sz="1200" b="1" dirty="0"/>
              <a:t>　</a:t>
            </a:r>
            <a:r>
              <a:rPr lang="ja-JP" altLang="en-US" sz="1200" b="1" dirty="0" smtClean="0"/>
              <a:t>　　補足：多重リングバッファ</a:t>
            </a:r>
            <a:endParaRPr lang="en-US" altLang="ja-JP" sz="1200" b="1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8859" y="377050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/>
              <a:t>B</a:t>
            </a:r>
            <a:r>
              <a:rPr lang="en-US" altLang="ja-JP" sz="1200" b="1" dirty="0" smtClean="0"/>
              <a:t>.</a:t>
            </a:r>
            <a:r>
              <a:rPr lang="ja-JP" altLang="en-US" sz="1200" b="1" dirty="0" smtClean="0"/>
              <a:t>　線バッファと面バッファ</a:t>
            </a:r>
            <a:endParaRPr lang="ja-JP" altLang="ja-JP" sz="1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46459" y="4162159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２</a:t>
            </a:r>
            <a:r>
              <a:rPr kumimoji="1" lang="ja-JP" altLang="en-US" sz="1400" b="1" dirty="0" smtClean="0"/>
              <a:t>　ボロノイ分割に</a:t>
            </a:r>
            <a:r>
              <a:rPr lang="ja-JP" altLang="ja-JP" sz="1400" b="1" dirty="0" smtClean="0"/>
              <a:t>よる</a:t>
            </a:r>
            <a:r>
              <a:rPr lang="ja-JP" altLang="ja-JP" sz="1400" b="1" dirty="0"/>
              <a:t>領域</a:t>
            </a:r>
            <a:r>
              <a:rPr lang="ja-JP" altLang="ja-JP" sz="1400" b="1" dirty="0" smtClean="0"/>
              <a:t>分析</a:t>
            </a:r>
            <a:endParaRPr lang="ja-JP" altLang="ja-JP" sz="14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7430070" y="4584488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/>
              <a:t>補足</a:t>
            </a:r>
            <a:r>
              <a:rPr lang="ja-JP" altLang="en-US" sz="1200" b="1" dirty="0" smtClean="0"/>
              <a:t>：ドローネ三角形</a:t>
            </a:r>
            <a:endParaRPr lang="en-US" altLang="ja-JP" sz="1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5758" y="264356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実習内容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46459" y="1034161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[</a:t>
            </a:r>
            <a:r>
              <a:rPr lang="ja-JP" altLang="en-US" sz="1400" b="1" dirty="0" smtClean="0"/>
              <a:t>使用データ</a:t>
            </a:r>
            <a:r>
              <a:rPr lang="en-US" altLang="ja-JP" sz="1400" b="1" dirty="0" smtClean="0"/>
              <a:t>]</a:t>
            </a:r>
            <a:endParaRPr lang="ja-JP" altLang="ja-JP" sz="1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217925" y="1583458"/>
            <a:ext cx="3849875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/>
              <a:t>「国土交通省国土政策局「国土数値情報</a:t>
            </a:r>
            <a:r>
              <a:rPr lang="ja-JP" altLang="en-US" b="1" dirty="0" smtClean="0"/>
              <a:t>（愛知県　行政区域、郵便局、小学校、小学校区データ　全国　鉄道線、鉄道駅、空港データ）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を加工し、利用」 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100476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371475" y="142602"/>
            <a:ext cx="47692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u="none" dirty="0" smtClean="0">
                <a:solidFill>
                  <a:srgbClr val="0070C0"/>
                </a:solidFill>
              </a:rPr>
              <a:t>1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　</a:t>
            </a:r>
            <a:r>
              <a:rPr lang="ja-JP" altLang="ja-JP" sz="3200" b="1" u="none" dirty="0">
                <a:solidFill>
                  <a:srgbClr val="0070C0"/>
                </a:solidFill>
              </a:rPr>
              <a:t>バッファによる領域</a:t>
            </a:r>
            <a:r>
              <a:rPr lang="ja-JP" altLang="ja-JP" sz="3200" b="1" u="none" dirty="0" smtClean="0">
                <a:solidFill>
                  <a:srgbClr val="0070C0"/>
                </a:solidFill>
              </a:rPr>
              <a:t>分析</a:t>
            </a:r>
            <a:endParaRPr lang="ja-JP" altLang="ja-JP" sz="3200" b="1" u="none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53912" y="2995261"/>
            <a:ext cx="325063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A.</a:t>
            </a:r>
            <a:r>
              <a:rPr kumimoji="1" lang="ja-JP" altLang="en-US" b="1" dirty="0" smtClean="0"/>
              <a:t>　駅のポイントから</a:t>
            </a:r>
            <a:r>
              <a:rPr lang="en-US" altLang="ja-JP" b="1" dirty="0" smtClean="0"/>
              <a:t>500m</a:t>
            </a:r>
            <a:r>
              <a:rPr lang="ja-JP" altLang="en-US" b="1" dirty="0" smtClean="0"/>
              <a:t>の</a:t>
            </a:r>
            <a:r>
              <a:rPr kumimoji="1" lang="ja-JP" altLang="en-US" b="1" dirty="0" smtClean="0"/>
              <a:t>バッファを表示し、空間検索でバッファと重なる郵便局を抽出する</a:t>
            </a:r>
            <a:endParaRPr kumimoji="1" lang="en-US" altLang="ja-JP" b="1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53100" y="1543406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84985" y="1977643"/>
            <a:ext cx="325901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国土数値情報よりダウンロードしたポイントデータを利用し、バッファの処理を行う。空間検索による地物の検索も行う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46886" y="3796795"/>
            <a:ext cx="325766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国土数値情報の鉄道ラインを用いて線バッファ</a:t>
            </a:r>
            <a:r>
              <a:rPr lang="ja-JP" altLang="en-US" b="1" dirty="0" smtClean="0"/>
              <a:t>、空港のポリゴンを用いて、中部国際空港から</a:t>
            </a:r>
            <a:r>
              <a:rPr kumimoji="1" lang="ja-JP" altLang="en-US" b="1" dirty="0" smtClean="0"/>
              <a:t>面バッファを作成する。</a:t>
            </a:r>
            <a:endParaRPr kumimoji="1" lang="en-US" altLang="ja-JP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9" y="952500"/>
            <a:ext cx="5633431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"/>
          <a:stretch/>
        </p:blipFill>
        <p:spPr>
          <a:xfrm>
            <a:off x="275612" y="806924"/>
            <a:ext cx="5748488" cy="4621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80" y="2662168"/>
            <a:ext cx="3254121" cy="29590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A-1.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駅から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500</a:t>
            </a:r>
            <a:r>
              <a:rPr lang="ja-JP" altLang="en-US" b="1" u="none" dirty="0" err="1" smtClean="0">
                <a:solidFill>
                  <a:srgbClr val="0070C0"/>
                </a:solidFill>
              </a:rPr>
              <a:t>ｍ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のバッファ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57453" y="813005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バッファ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00942" y="3002590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104156" y="3430358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090330" y="3697074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57209" y="465957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325483" y="5119657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81361" y="2225601"/>
            <a:ext cx="3148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①駅を選択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②円を近似させる線分の数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を入力する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（数が多いほどきれいな円になる）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kumimoji="1" lang="ja-JP" altLang="en-US" sz="1600" b="1" dirty="0" smtClean="0"/>
              <a:t>③平面直角座標系であることを確認したのちに</a:t>
            </a:r>
            <a:r>
              <a:rPr kumimoji="1" lang="en-US" altLang="ja-JP" sz="1600" b="1" dirty="0" smtClean="0"/>
              <a:t>5</a:t>
            </a:r>
            <a:r>
              <a:rPr lang="en-US" altLang="ja-JP" sz="1600" b="1" dirty="0" smtClean="0"/>
              <a:t>00</a:t>
            </a:r>
            <a:r>
              <a:rPr lang="ja-JP" altLang="en-US" sz="1600" b="1" dirty="0" smtClean="0"/>
              <a:t>を入力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④</a:t>
            </a:r>
            <a:r>
              <a:rPr kumimoji="1" lang="ja-JP" altLang="en-US" sz="1600" b="1" dirty="0" smtClean="0"/>
              <a:t>出力先と名称を指定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/>
              <a:t>⑤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kumimoji="1" lang="ja-JP" altLang="en-US" sz="1600" b="1" dirty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365144" y="2316193"/>
            <a:ext cx="854431" cy="304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14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749397" y="630604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駅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500m</a:t>
            </a:r>
            <a:r>
              <a:rPr lang="ja-JP" altLang="en-US" sz="1600" b="1" dirty="0"/>
              <a:t>の</a:t>
            </a:r>
            <a:r>
              <a:rPr lang="ja-JP" altLang="en-US" sz="1600" b="1" dirty="0" smtClean="0"/>
              <a:t>エリアが表示できた</a:t>
            </a:r>
            <a:endParaRPr lang="en-US" altLang="ja-JP" sz="1600" b="1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10" y="969158"/>
            <a:ext cx="4269590" cy="34156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350" y="984250"/>
            <a:ext cx="4222750" cy="33782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705350" y="630604"/>
            <a:ext cx="4115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バッファの結果を融合にチェックをいれた場合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82027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450" y="838200"/>
            <a:ext cx="5446921" cy="43575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u="none" dirty="0" smtClean="0">
                <a:solidFill>
                  <a:srgbClr val="0070C0"/>
                </a:solidFill>
              </a:rPr>
              <a:t>A-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２</a:t>
            </a:r>
            <a:r>
              <a:rPr lang="en-US" altLang="ja-JP" b="1" u="none" dirty="0" smtClean="0">
                <a:solidFill>
                  <a:srgbClr val="0070C0"/>
                </a:solidFill>
              </a:rPr>
              <a:t>.</a:t>
            </a:r>
            <a:r>
              <a:rPr lang="ja-JP" altLang="en-US" b="1" u="none" dirty="0" smtClean="0">
                <a:solidFill>
                  <a:srgbClr val="0070C0"/>
                </a:solidFill>
              </a:rPr>
              <a:t>　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空間検索を利用した抽出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028652"/>
            <a:ext cx="5499100" cy="34831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01496" y="811265"/>
            <a:ext cx="3242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プラグイン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の管理とインストール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</p:txBody>
      </p:sp>
      <p:sp>
        <p:nvSpPr>
          <p:cNvPr id="9" name="円/楕円 8"/>
          <p:cNvSpPr/>
          <p:nvPr/>
        </p:nvSpPr>
        <p:spPr>
          <a:xfrm>
            <a:off x="5123542" y="4908173"/>
            <a:ext cx="275772" cy="28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261428" y="5195737"/>
            <a:ext cx="14366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チェックを入れる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01487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411" y="399452"/>
            <a:ext cx="5817517" cy="46766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26" y="1519756"/>
            <a:ext cx="2266950" cy="40767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861765" y="2069523"/>
            <a:ext cx="24789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61765" y="272481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61765" y="3346286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47751" y="5013085"/>
            <a:ext cx="2489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35776" y="3346286"/>
            <a:ext cx="20886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①ソース地物の選択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　</a:t>
            </a:r>
            <a:r>
              <a:rPr lang="ja-JP" altLang="en-US" sz="1600" b="1" dirty="0" smtClean="0"/>
              <a:t>郵便局を選択</a:t>
            </a:r>
            <a:endParaRPr lang="en-US" altLang="ja-JP" sz="1600" b="1" dirty="0" smtClean="0"/>
          </a:p>
          <a:p>
            <a:endParaRPr kumimoji="1" lang="en-US" altLang="ja-JP" sz="1600" b="1" dirty="0" smtClean="0"/>
          </a:p>
          <a:p>
            <a:r>
              <a:rPr lang="ja-JP" altLang="en-US" sz="1600" b="1" dirty="0" smtClean="0"/>
              <a:t>②範囲内を選択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③</a:t>
            </a:r>
            <a:r>
              <a:rPr lang="en-US" altLang="ja-JP" sz="1600" b="1" dirty="0" smtClean="0"/>
              <a:t>buffer_500m</a:t>
            </a:r>
            <a:r>
              <a:rPr kumimoji="1" lang="ja-JP" altLang="en-US" sz="1600" b="1" dirty="0" smtClean="0"/>
              <a:t>を選択</a:t>
            </a:r>
            <a:endParaRPr kumimoji="1"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④適用をクリック</a:t>
            </a:r>
            <a:endParaRPr kumimoji="1" lang="ja-JP" altLang="en-US" sz="16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377914" y="399452"/>
            <a:ext cx="2601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 smtClean="0">
                <a:solidFill>
                  <a:srgbClr val="0070C0"/>
                </a:solidFill>
              </a:rPr>
              <a:t>空間検索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空間検索（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S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6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7" y="984487"/>
            <a:ext cx="5461838" cy="43694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942300" y="40280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 smtClean="0"/>
              <a:t>駅から</a:t>
            </a:r>
            <a:r>
              <a:rPr lang="en-US" altLang="ja-JP" sz="1800" b="1" dirty="0" smtClean="0"/>
              <a:t>5</a:t>
            </a:r>
            <a:r>
              <a:rPr kumimoji="1" lang="en-US" altLang="ja-JP" sz="1800" b="1" dirty="0" smtClean="0"/>
              <a:t>00m</a:t>
            </a:r>
            <a:r>
              <a:rPr kumimoji="1" lang="ja-JP" altLang="en-US" sz="1800" b="1" dirty="0" smtClean="0"/>
              <a:t>圏内の郵便局が選択された</a:t>
            </a:r>
            <a:endParaRPr kumimoji="1" lang="ja-JP" altLang="en-US" sz="18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64037" y="1423611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/>
              <a:t>選択</a:t>
            </a:r>
            <a:r>
              <a:rPr lang="ja-JP" altLang="en-US" sz="1800" b="1" dirty="0" smtClean="0"/>
              <a:t>した郵便局のみ保存することも可能</a:t>
            </a:r>
            <a:endParaRPr kumimoji="1" lang="ja-JP" altLang="en-US" sz="18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02" y="984487"/>
            <a:ext cx="4683703" cy="32827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37" y="2625843"/>
            <a:ext cx="3701004" cy="26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</TotalTime>
  <Words>428</Words>
  <Application>Microsoft Office PowerPoint</Application>
  <PresentationFormat>画面に合わせる (16:10)</PresentationFormat>
  <Paragraphs>119</Paragraphs>
  <Slides>20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領域分析</vt:lpstr>
      <vt:lpstr>領域分析</vt:lpstr>
      <vt:lpstr>1　バッファによる領域分析</vt:lpstr>
      <vt:lpstr>A-1.　駅から500ｍのバッファ</vt:lpstr>
      <vt:lpstr>PowerPoint プレゼンテーション</vt:lpstr>
      <vt:lpstr>A-２.　空間検索を利用した抽出</vt:lpstr>
      <vt:lpstr>PowerPoint プレゼンテーション</vt:lpstr>
      <vt:lpstr>PowerPoint プレゼンテーション</vt:lpstr>
      <vt:lpstr>PowerPoint プレゼンテーション</vt:lpstr>
      <vt:lpstr>補足.多重リングバッファ</vt:lpstr>
      <vt:lpstr>PowerPoint プレゼンテーション</vt:lpstr>
      <vt:lpstr>PowerPoint プレゼンテーション</vt:lpstr>
      <vt:lpstr>PowerPoint プレゼンテーション</vt:lpstr>
      <vt:lpstr>下の図のように、200mごとの多重リングバッファが表示できた。</vt:lpstr>
      <vt:lpstr>B.線バッファと面バッファ</vt:lpstr>
      <vt:lpstr>2. ボロノイ分割</vt:lpstr>
      <vt:lpstr>PowerPoint プレゼンテーション</vt:lpstr>
      <vt:lpstr>補足.ドローネ三角形分割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61</cp:revision>
  <dcterms:created xsi:type="dcterms:W3CDTF">2015-06-26T03:04:37Z</dcterms:created>
  <dcterms:modified xsi:type="dcterms:W3CDTF">2017-03-15T05:29:01Z</dcterms:modified>
</cp:coreProperties>
</file>